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9"/>
  </p:notesMasterIdLst>
  <p:handoutMasterIdLst>
    <p:handoutMasterId r:id="rId20"/>
  </p:handoutMasterIdLst>
  <p:sldIdLst>
    <p:sldId id="272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5" r:id="rId11"/>
    <p:sldId id="266" r:id="rId12"/>
    <p:sldId id="275" r:id="rId13"/>
    <p:sldId id="279" r:id="rId14"/>
    <p:sldId id="256" r:id="rId15"/>
    <p:sldId id="267" r:id="rId16"/>
    <p:sldId id="276" r:id="rId17"/>
    <p:sldId id="282" r:id="rId1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Utility Tax</a:t>
            </a:r>
          </a:p>
        </c:rich>
      </c:tx>
      <c:layout>
        <c:manualLayout>
          <c:xMode val="edge"/>
          <c:yMode val="edge"/>
          <c:x val="0.45937813842401537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2888665997993987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'Utility Tax'!$B$1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'Utility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'Utility Tax'!$B$4:$B$14</c:f>
              <c:numCache>
                <c:formatCode>_("$"* #,##0_);_("$"* \(#,##0\);_("$"* "-"_);_(@_)</c:formatCode>
                <c:ptCount val="11"/>
                <c:pt idx="0">
                  <c:v>55465</c:v>
                </c:pt>
                <c:pt idx="1">
                  <c:v>43175</c:v>
                </c:pt>
                <c:pt idx="2">
                  <c:v>23041</c:v>
                </c:pt>
                <c:pt idx="3">
                  <c:v>48887</c:v>
                </c:pt>
                <c:pt idx="4">
                  <c:v>47345</c:v>
                </c:pt>
                <c:pt idx="5">
                  <c:v>47194</c:v>
                </c:pt>
                <c:pt idx="6">
                  <c:v>46026</c:v>
                </c:pt>
                <c:pt idx="7">
                  <c:v>39529</c:v>
                </c:pt>
                <c:pt idx="8">
                  <c:v>46648</c:v>
                </c:pt>
                <c:pt idx="9">
                  <c:v>45932</c:v>
                </c:pt>
                <c:pt idx="10">
                  <c:v>46296</c:v>
                </c:pt>
              </c:numCache>
            </c:numRef>
          </c:val>
        </c:ser>
        <c:ser>
          <c:idx val="0"/>
          <c:order val="1"/>
          <c:tx>
            <c:strRef>
              <c:f>'Utility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'Utility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'Utility Tax'!$C$4:$C$14</c:f>
              <c:numCache>
                <c:formatCode>_("$"* #,##0_);_("$"* \(#,##0\);_("$"* "-"_);_(@_)</c:formatCode>
                <c:ptCount val="11"/>
                <c:pt idx="0">
                  <c:v>97645</c:v>
                </c:pt>
                <c:pt idx="1">
                  <c:v>81969</c:v>
                </c:pt>
                <c:pt idx="2">
                  <c:v>53078</c:v>
                </c:pt>
                <c:pt idx="3">
                  <c:v>109524</c:v>
                </c:pt>
                <c:pt idx="4">
                  <c:v>93228</c:v>
                </c:pt>
                <c:pt idx="5">
                  <c:v>93561</c:v>
                </c:pt>
                <c:pt idx="6">
                  <c:v>90701</c:v>
                </c:pt>
                <c:pt idx="7">
                  <c:v>93658</c:v>
                </c:pt>
                <c:pt idx="8">
                  <c:v>93345</c:v>
                </c:pt>
                <c:pt idx="9">
                  <c:v>90000</c:v>
                </c:pt>
                <c:pt idx="10">
                  <c:v>90000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741880"/>
        <c:axId val="343742664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'Utility Tax'!$D$4:$D$14</c:f>
              <c:numCache>
                <c:formatCode>0.0%</c:formatCode>
                <c:ptCount val="11"/>
                <c:pt idx="0">
                  <c:v>0.56802703671462951</c:v>
                </c:pt>
                <c:pt idx="1">
                  <c:v>0.52672351742732004</c:v>
                </c:pt>
                <c:pt idx="2">
                  <c:v>0.43409698933644825</c:v>
                </c:pt>
                <c:pt idx="3">
                  <c:v>0.44635878894123665</c:v>
                </c:pt>
                <c:pt idx="4">
                  <c:v>0.50784099197665933</c:v>
                </c:pt>
                <c:pt idx="5">
                  <c:v>0.5044195765329571</c:v>
                </c:pt>
                <c:pt idx="6">
                  <c:v>0.50744754743608123</c:v>
                </c:pt>
                <c:pt idx="7">
                  <c:v>0.42205684511734182</c:v>
                </c:pt>
                <c:pt idx="8">
                  <c:v>0.49973753280839894</c:v>
                </c:pt>
                <c:pt idx="9">
                  <c:v>0.51035555555555556</c:v>
                </c:pt>
                <c:pt idx="10">
                  <c:v>0.51439999999999997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745016"/>
        <c:axId val="343741488"/>
      </c:lineChart>
      <c:catAx>
        <c:axId val="343741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600801959642505"/>
              <c:y val="0.953455619859522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742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3742664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741880"/>
        <c:crosses val="autoZero"/>
        <c:crossBetween val="between"/>
        <c:majorUnit val="10000"/>
      </c:valAx>
      <c:catAx>
        <c:axId val="343745016"/>
        <c:scaling>
          <c:orientation val="minMax"/>
        </c:scaling>
        <c:delete val="1"/>
        <c:axPos val="b"/>
        <c:majorTickMark val="out"/>
        <c:minorTickMark val="none"/>
        <c:tickLblPos val="nextTo"/>
        <c:crossAx val="343741488"/>
        <c:crosses val="autoZero"/>
        <c:auto val="0"/>
        <c:lblAlgn val="ctr"/>
        <c:lblOffset val="100"/>
        <c:noMultiLvlLbl val="0"/>
      </c:catAx>
      <c:valAx>
        <c:axId val="343741488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745016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125401929260461"/>
          <c:y val="0.46998867497168745"/>
          <c:w val="0.21463022508038587"/>
          <c:h val="0.154020385050962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Water Fund - First 6 Months Revenue Collection as Compared to Total Collections</a:t>
            </a:r>
          </a:p>
        </c:rich>
      </c:tx>
      <c:layout>
        <c:manualLayout>
          <c:xMode val="edge"/>
          <c:yMode val="edge"/>
          <c:x val="0.18655967903711135"/>
          <c:y val="1.97461212976022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2888665997993987"/>
          <c:h val="0.832157968970380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'All Years Total'!$B$1</c:f>
              <c:strCache>
                <c:ptCount val="1"/>
                <c:pt idx="0">
                  <c:v>First 6 Months Collections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'All Years Total'!$A$4:$A$14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'All Years Total'!$B$4:$B$14</c:f>
              <c:numCache>
                <c:formatCode>_("$"* #,##0_);_("$"* \(#,##0\);_("$"* "-"??_);_(@_)</c:formatCode>
                <c:ptCount val="11"/>
                <c:pt idx="0">
                  <c:v>221513</c:v>
                </c:pt>
                <c:pt idx="1">
                  <c:v>133308</c:v>
                </c:pt>
                <c:pt idx="2">
                  <c:v>156674</c:v>
                </c:pt>
                <c:pt idx="3">
                  <c:v>206966</c:v>
                </c:pt>
                <c:pt idx="4">
                  <c:v>186187</c:v>
                </c:pt>
                <c:pt idx="5">
                  <c:v>190526</c:v>
                </c:pt>
                <c:pt idx="6">
                  <c:v>227842</c:v>
                </c:pt>
                <c:pt idx="7">
                  <c:v>237379</c:v>
                </c:pt>
                <c:pt idx="8">
                  <c:v>239623</c:v>
                </c:pt>
                <c:pt idx="9">
                  <c:v>294492</c:v>
                </c:pt>
                <c:pt idx="10">
                  <c:v>281241</c:v>
                </c:pt>
              </c:numCache>
            </c:numRef>
          </c:val>
        </c:ser>
        <c:ser>
          <c:idx val="0"/>
          <c:order val="1"/>
          <c:tx>
            <c:strRef>
              <c:f>'All Years Total'!$C$1</c:f>
              <c:strCache>
                <c:ptCount val="1"/>
                <c:pt idx="0">
                  <c:v>Total for the Year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'All Years Total'!$A$4:$A$14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'All Years Total'!$C$4:$C$14</c:f>
              <c:numCache>
                <c:formatCode>_("$"* #,##0_);_("$"* \(#,##0\);_("$"* "-"??_);_(@_)</c:formatCode>
                <c:ptCount val="11"/>
                <c:pt idx="0">
                  <c:v>368870</c:v>
                </c:pt>
                <c:pt idx="1">
                  <c:v>260327</c:v>
                </c:pt>
                <c:pt idx="2">
                  <c:v>286603</c:v>
                </c:pt>
                <c:pt idx="3">
                  <c:v>378359</c:v>
                </c:pt>
                <c:pt idx="4">
                  <c:v>382643</c:v>
                </c:pt>
                <c:pt idx="5">
                  <c:v>379675</c:v>
                </c:pt>
                <c:pt idx="6">
                  <c:v>379750</c:v>
                </c:pt>
                <c:pt idx="7">
                  <c:v>487583</c:v>
                </c:pt>
                <c:pt idx="8">
                  <c:v>495289</c:v>
                </c:pt>
                <c:pt idx="9">
                  <c:v>476200</c:v>
                </c:pt>
                <c:pt idx="10">
                  <c:v>491000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425584"/>
        <c:axId val="296425192"/>
      </c:barChart>
      <c:lineChart>
        <c:grouping val="standard"/>
        <c:varyColors val="0"/>
        <c:ser>
          <c:idx val="2"/>
          <c:order val="2"/>
          <c:tx>
            <c:strRef>
              <c:f>'All Years Total'!$D$1</c:f>
              <c:strCache>
                <c:ptCount val="1"/>
                <c:pt idx="0">
                  <c:v>% Collected as of 31 December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'All Years Total'!$A$2:$A$8</c:f>
              <c:strCache>
                <c:ptCount val="7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</c:strCache>
            </c:strRef>
          </c:cat>
          <c:val>
            <c:numRef>
              <c:f>'All Years Total'!$D$4:$D$14</c:f>
              <c:numCache>
                <c:formatCode>0.0%</c:formatCode>
                <c:ptCount val="11"/>
                <c:pt idx="0">
                  <c:v>0.60051779759806978</c:v>
                </c:pt>
                <c:pt idx="1">
                  <c:v>0.51207903905472729</c:v>
                </c:pt>
                <c:pt idx="2">
                  <c:v>0.54665861836756768</c:v>
                </c:pt>
                <c:pt idx="3">
                  <c:v>0.54700958613380413</c:v>
                </c:pt>
                <c:pt idx="4">
                  <c:v>0.48658148718256966</c:v>
                </c:pt>
                <c:pt idx="5">
                  <c:v>0.50181339303351546</c:v>
                </c:pt>
                <c:pt idx="6">
                  <c:v>0.59997893350888742</c:v>
                </c:pt>
                <c:pt idx="7">
                  <c:v>0.48684839299155219</c:v>
                </c:pt>
                <c:pt idx="8">
                  <c:v>0.48380440510489836</c:v>
                </c:pt>
                <c:pt idx="9">
                  <c:v>0.61842083158336836</c:v>
                </c:pt>
                <c:pt idx="10">
                  <c:v>0.57279226069246436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424800"/>
        <c:axId val="340066920"/>
      </c:lineChart>
      <c:catAx>
        <c:axId val="2964255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6425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6425192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6425584"/>
        <c:crosses val="autoZero"/>
        <c:crossBetween val="between"/>
        <c:majorUnit val="50000"/>
      </c:valAx>
      <c:catAx>
        <c:axId val="296424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0066920"/>
        <c:crosses val="autoZero"/>
        <c:auto val="0"/>
        <c:lblAlgn val="ctr"/>
        <c:lblOffset val="100"/>
        <c:noMultiLvlLbl val="0"/>
      </c:catAx>
      <c:valAx>
        <c:axId val="340066920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6424800"/>
        <c:crosses val="max"/>
        <c:crossBetween val="between"/>
        <c:majorUnit val="0.0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170418006430863"/>
          <c:y val="0.4847112117780295"/>
          <c:w val="0.22347266881028938"/>
          <c:h val="8.946772366930917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Water Fund - 6 Months Expenditures as Compared to Total Expendatures</a:t>
            </a:r>
          </a:p>
        </c:rich>
      </c:tx>
      <c:layout>
        <c:manualLayout>
          <c:xMode val="edge"/>
          <c:yMode val="edge"/>
          <c:x val="0.21865596790371114"/>
          <c:y val="1.974612129760225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4794383149448342"/>
          <c:h val="0.832157968970380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'All Years'!$B$1</c:f>
              <c:strCache>
                <c:ptCount val="1"/>
                <c:pt idx="0">
                  <c:v>First 6 Months Expenditures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'All Years'!$A$4:$A$14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'All Years'!$B$4:$B$14</c:f>
              <c:numCache>
                <c:formatCode>_("$"* #,##0.00_);_("$"* \(#,##0.00\);_("$"* "-"??_);_(@_)</c:formatCode>
                <c:ptCount val="11"/>
                <c:pt idx="0">
                  <c:v>109952</c:v>
                </c:pt>
                <c:pt idx="1">
                  <c:v>115142</c:v>
                </c:pt>
                <c:pt idx="2">
                  <c:v>162048</c:v>
                </c:pt>
                <c:pt idx="3">
                  <c:v>120866</c:v>
                </c:pt>
                <c:pt idx="4">
                  <c:v>60674</c:v>
                </c:pt>
                <c:pt idx="5">
                  <c:v>65299</c:v>
                </c:pt>
                <c:pt idx="6">
                  <c:v>130637</c:v>
                </c:pt>
                <c:pt idx="7">
                  <c:v>182518</c:v>
                </c:pt>
                <c:pt idx="8">
                  <c:v>132192</c:v>
                </c:pt>
                <c:pt idx="9">
                  <c:v>340046</c:v>
                </c:pt>
                <c:pt idx="10">
                  <c:v>223871</c:v>
                </c:pt>
              </c:numCache>
            </c:numRef>
          </c:val>
        </c:ser>
        <c:ser>
          <c:idx val="0"/>
          <c:order val="1"/>
          <c:tx>
            <c:strRef>
              <c:f>'All Years'!$C$1</c:f>
              <c:strCache>
                <c:ptCount val="1"/>
                <c:pt idx="0">
                  <c:v>Total Expenditures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'All Years'!$A$4:$A$14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'All Years'!$C$4:$C$14</c:f>
              <c:numCache>
                <c:formatCode>_("$"* #,##0.00_);_("$"* \(#,##0.00\);_("$"* "-"??_);_(@_)</c:formatCode>
                <c:ptCount val="11"/>
                <c:pt idx="0">
                  <c:v>234556</c:v>
                </c:pt>
                <c:pt idx="1">
                  <c:v>233085</c:v>
                </c:pt>
                <c:pt idx="2">
                  <c:v>358281</c:v>
                </c:pt>
                <c:pt idx="3">
                  <c:v>385310</c:v>
                </c:pt>
                <c:pt idx="4">
                  <c:v>299278</c:v>
                </c:pt>
                <c:pt idx="5">
                  <c:v>379675</c:v>
                </c:pt>
                <c:pt idx="6">
                  <c:v>379750</c:v>
                </c:pt>
                <c:pt idx="7">
                  <c:v>482414</c:v>
                </c:pt>
                <c:pt idx="8">
                  <c:v>499431</c:v>
                </c:pt>
                <c:pt idx="9">
                  <c:v>490247</c:v>
                </c:pt>
                <c:pt idx="10">
                  <c:v>491000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857064"/>
        <c:axId val="346852360"/>
      </c:barChart>
      <c:lineChart>
        <c:grouping val="standard"/>
        <c:varyColors val="0"/>
        <c:ser>
          <c:idx val="2"/>
          <c:order val="2"/>
          <c:tx>
            <c:strRef>
              <c:f>'All Years'!$D$1</c:f>
              <c:strCache>
                <c:ptCount val="1"/>
                <c:pt idx="0">
                  <c:v>% of Total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'All Years'!$A$2:$A$12</c:f>
              <c:strCache>
                <c:ptCount val="11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</c:strCache>
            </c:strRef>
          </c:cat>
          <c:val>
            <c:numRef>
              <c:f>'All Years'!$D$4:$D$14</c:f>
              <c:numCache>
                <c:formatCode>0.0%</c:formatCode>
                <c:ptCount val="11"/>
                <c:pt idx="0">
                  <c:v>0.46876652057504392</c:v>
                </c:pt>
                <c:pt idx="1">
                  <c:v>0.49399146234206404</c:v>
                </c:pt>
                <c:pt idx="2">
                  <c:v>0.45229303256382558</c:v>
                </c:pt>
                <c:pt idx="3">
                  <c:v>0.31368508473696505</c:v>
                </c:pt>
                <c:pt idx="4">
                  <c:v>0.20273458122548266</c:v>
                </c:pt>
                <c:pt idx="5">
                  <c:v>0.171986567459011</c:v>
                </c:pt>
                <c:pt idx="6">
                  <c:v>0.34400789993416719</c:v>
                </c:pt>
                <c:pt idx="7">
                  <c:v>0.37834308291218743</c:v>
                </c:pt>
                <c:pt idx="8">
                  <c:v>0.26468521177099541</c:v>
                </c:pt>
                <c:pt idx="9">
                  <c:v>0.69362178656881124</c:v>
                </c:pt>
                <c:pt idx="10">
                  <c:v>0.45594908350305496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57456"/>
        <c:axId val="293294424"/>
      </c:lineChart>
      <c:catAx>
        <c:axId val="3468570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2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6852360"/>
        <c:scaling>
          <c:orientation val="minMax"/>
          <c:max val="500000"/>
        </c:scaling>
        <c:delete val="0"/>
        <c:axPos val="l"/>
        <c:numFmt formatCode="_(&quot;$&quot;* #,##0.00_);_(&quot;$&quot;* \(#,##0.00\);_(&quot;$&quot;* &quot;-&quot;??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7064"/>
        <c:crosses val="autoZero"/>
        <c:crossBetween val="between"/>
      </c:valAx>
      <c:catAx>
        <c:axId val="34685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3294424"/>
        <c:crosses val="autoZero"/>
        <c:auto val="0"/>
        <c:lblAlgn val="ctr"/>
        <c:lblOffset val="100"/>
        <c:noMultiLvlLbl val="0"/>
      </c:catAx>
      <c:valAx>
        <c:axId val="293294424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7456"/>
        <c:crosses val="max"/>
        <c:crossBetween val="between"/>
        <c:majorUnit val="0.0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01929260450159"/>
          <c:y val="0.4847112117780295"/>
          <c:w val="0.20498392282958197"/>
          <c:h val="8.946772366930917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Personal Property Tax</a:t>
            </a:r>
          </a:p>
        </c:rich>
      </c:tx>
      <c:layout>
        <c:manualLayout>
          <c:xMode val="edge"/>
          <c:yMode val="edge"/>
          <c:x val="0.41123365909647147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1685055165496494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'Personal Property Tax'!$B$1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'Personal Property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'Personal Property Tax'!$B$4:$B$14</c:f>
              <c:numCache>
                <c:formatCode>_("$"* #,##0_);_("$"* \(#,##0\);_("$"* "-"_);_(@_)</c:formatCode>
                <c:ptCount val="11"/>
                <c:pt idx="0">
                  <c:v>33013</c:v>
                </c:pt>
                <c:pt idx="1">
                  <c:v>48815</c:v>
                </c:pt>
                <c:pt idx="2">
                  <c:v>28788</c:v>
                </c:pt>
                <c:pt idx="3">
                  <c:v>77607</c:v>
                </c:pt>
                <c:pt idx="4">
                  <c:v>55338</c:v>
                </c:pt>
                <c:pt idx="5">
                  <c:v>53235</c:v>
                </c:pt>
                <c:pt idx="6">
                  <c:v>57298</c:v>
                </c:pt>
                <c:pt idx="7">
                  <c:v>59790</c:v>
                </c:pt>
                <c:pt idx="8">
                  <c:v>58612</c:v>
                </c:pt>
                <c:pt idx="9">
                  <c:v>59423</c:v>
                </c:pt>
                <c:pt idx="10">
                  <c:v>61451</c:v>
                </c:pt>
              </c:numCache>
            </c:numRef>
          </c:val>
        </c:ser>
        <c:ser>
          <c:idx val="0"/>
          <c:order val="1"/>
          <c:tx>
            <c:strRef>
              <c:f>'Personal Property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'Personal Property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'Personal Property Tax'!$C$4:$C$14</c:f>
              <c:numCache>
                <c:formatCode>_("$"* #,##0_);_("$"* \(#,##0\);_("$"* "-"_);_(@_)</c:formatCode>
                <c:ptCount val="11"/>
                <c:pt idx="0">
                  <c:v>46427</c:v>
                </c:pt>
                <c:pt idx="1">
                  <c:v>50000</c:v>
                </c:pt>
                <c:pt idx="2">
                  <c:v>76987</c:v>
                </c:pt>
                <c:pt idx="3">
                  <c:v>88641</c:v>
                </c:pt>
                <c:pt idx="4">
                  <c:v>64463</c:v>
                </c:pt>
                <c:pt idx="5">
                  <c:v>61816</c:v>
                </c:pt>
                <c:pt idx="6">
                  <c:v>65125</c:v>
                </c:pt>
                <c:pt idx="7">
                  <c:v>67293</c:v>
                </c:pt>
                <c:pt idx="8">
                  <c:v>68598</c:v>
                </c:pt>
                <c:pt idx="9">
                  <c:v>65000</c:v>
                </c:pt>
                <c:pt idx="10">
                  <c:v>66000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754384"/>
        <c:axId val="343738352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'Personal Property Tax'!$D$4:$D$14</c:f>
              <c:numCache>
                <c:formatCode>0.0%</c:formatCode>
                <c:ptCount val="11"/>
                <c:pt idx="0">
                  <c:v>0.71107329786546625</c:v>
                </c:pt>
                <c:pt idx="1">
                  <c:v>0.97629999999999995</c:v>
                </c:pt>
                <c:pt idx="2">
                  <c:v>0.37393326145972694</c:v>
                </c:pt>
                <c:pt idx="3">
                  <c:v>0.87552035739668999</c:v>
                </c:pt>
                <c:pt idx="4">
                  <c:v>0.8584459302235391</c:v>
                </c:pt>
                <c:pt idx="5">
                  <c:v>0.86118480652258311</c:v>
                </c:pt>
                <c:pt idx="6">
                  <c:v>0.87981573896353171</c:v>
                </c:pt>
                <c:pt idx="7">
                  <c:v>0.8885025188355401</c:v>
                </c:pt>
                <c:pt idx="8">
                  <c:v>0.8544272427767573</c:v>
                </c:pt>
                <c:pt idx="9">
                  <c:v>0.91420000000000001</c:v>
                </c:pt>
                <c:pt idx="10">
                  <c:v>0.93107575757575756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739136"/>
        <c:axId val="343737960"/>
      </c:lineChart>
      <c:catAx>
        <c:axId val="29575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5406222835489615"/>
              <c:y val="0.953455619859522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738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3738352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754384"/>
        <c:crosses val="autoZero"/>
        <c:crossBetween val="between"/>
      </c:valAx>
      <c:catAx>
        <c:axId val="343739136"/>
        <c:scaling>
          <c:orientation val="minMax"/>
        </c:scaling>
        <c:delete val="1"/>
        <c:axPos val="b"/>
        <c:majorTickMark val="out"/>
        <c:minorTickMark val="none"/>
        <c:tickLblPos val="nextTo"/>
        <c:crossAx val="343737960"/>
        <c:crosses val="autoZero"/>
        <c:auto val="0"/>
        <c:lblAlgn val="ctr"/>
        <c:lblOffset val="100"/>
        <c:noMultiLvlLbl val="0"/>
      </c:catAx>
      <c:valAx>
        <c:axId val="343737960"/>
        <c:scaling>
          <c:orientation val="minMax"/>
          <c:max val="1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3739136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68488745980712"/>
          <c:y val="0.49150622876557193"/>
          <c:w val="0.21061093247588425"/>
          <c:h val="0.1392978482446206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Real Estate Tax</a:t>
            </a:r>
          </a:p>
        </c:rich>
      </c:tx>
      <c:layout>
        <c:manualLayout>
          <c:xMode val="edge"/>
          <c:yMode val="edge"/>
          <c:x val="0.4373119287249389"/>
          <c:y val="1.97461196247893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2888665997993987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'Real Estate Tax'!$B$1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'Real Estate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'Real Estate Tax'!$B$4:$B$14</c:f>
              <c:numCache>
                <c:formatCode>_("$"* #,##0_);_("$"* \(#,##0\);_("$"* "-"_);_(@_)</c:formatCode>
                <c:ptCount val="11"/>
                <c:pt idx="0">
                  <c:v>111519</c:v>
                </c:pt>
                <c:pt idx="1">
                  <c:v>125564</c:v>
                </c:pt>
                <c:pt idx="2">
                  <c:v>114102</c:v>
                </c:pt>
                <c:pt idx="3">
                  <c:v>190988</c:v>
                </c:pt>
                <c:pt idx="4">
                  <c:v>189892</c:v>
                </c:pt>
                <c:pt idx="5">
                  <c:v>189804</c:v>
                </c:pt>
                <c:pt idx="6">
                  <c:v>189485</c:v>
                </c:pt>
                <c:pt idx="7">
                  <c:v>183198</c:v>
                </c:pt>
                <c:pt idx="8">
                  <c:v>177009</c:v>
                </c:pt>
                <c:pt idx="9">
                  <c:v>184733</c:v>
                </c:pt>
                <c:pt idx="10">
                  <c:v>176964</c:v>
                </c:pt>
              </c:numCache>
            </c:numRef>
          </c:val>
        </c:ser>
        <c:ser>
          <c:idx val="0"/>
          <c:order val="1"/>
          <c:tx>
            <c:strRef>
              <c:f>'Real Estate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'Real Estate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'Real Estate Tax'!$B$4:$B$14</c:f>
              <c:numCache>
                <c:formatCode>_("$"* #,##0_);_("$"* \(#,##0\);_("$"* "-"_);_(@_)</c:formatCode>
                <c:ptCount val="11"/>
                <c:pt idx="0">
                  <c:v>111519</c:v>
                </c:pt>
                <c:pt idx="1">
                  <c:v>125564</c:v>
                </c:pt>
                <c:pt idx="2">
                  <c:v>114102</c:v>
                </c:pt>
                <c:pt idx="3">
                  <c:v>190988</c:v>
                </c:pt>
                <c:pt idx="4">
                  <c:v>189892</c:v>
                </c:pt>
                <c:pt idx="5">
                  <c:v>189804</c:v>
                </c:pt>
                <c:pt idx="6">
                  <c:v>189485</c:v>
                </c:pt>
                <c:pt idx="7">
                  <c:v>183198</c:v>
                </c:pt>
                <c:pt idx="8">
                  <c:v>177009</c:v>
                </c:pt>
                <c:pt idx="9">
                  <c:v>184733</c:v>
                </c:pt>
                <c:pt idx="10">
                  <c:v>176964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534912"/>
        <c:axId val="341537264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'Real Estate Tax'!$D$4:$D$14</c:f>
              <c:numCache>
                <c:formatCode>0.0%</c:formatCode>
                <c:ptCount val="11"/>
                <c:pt idx="0">
                  <c:v>0.96100617007342037</c:v>
                </c:pt>
                <c:pt idx="1">
                  <c:v>0.90429446969096816</c:v>
                </c:pt>
                <c:pt idx="2">
                  <c:v>0.65498318083188867</c:v>
                </c:pt>
                <c:pt idx="3">
                  <c:v>0.93153517863675162</c:v>
                </c:pt>
                <c:pt idx="4">
                  <c:v>0.93821085188588815</c:v>
                </c:pt>
                <c:pt idx="5">
                  <c:v>0.97749441222820765</c:v>
                </c:pt>
                <c:pt idx="6">
                  <c:v>0.97583145361472468</c:v>
                </c:pt>
                <c:pt idx="7">
                  <c:v>0.98142136221915077</c:v>
                </c:pt>
                <c:pt idx="8">
                  <c:v>0.94838782267656796</c:v>
                </c:pt>
                <c:pt idx="9">
                  <c:v>0.9985567567567567</c:v>
                </c:pt>
                <c:pt idx="10">
                  <c:v>0.93138947368421054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4342264"/>
        <c:axId val="300485648"/>
      </c:lineChart>
      <c:catAx>
        <c:axId val="34153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6008024093358393"/>
              <c:y val="0.953455659886165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537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1537264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534912"/>
        <c:crosses val="autoZero"/>
        <c:crossBetween val="between"/>
        <c:majorUnit val="25000"/>
      </c:valAx>
      <c:catAx>
        <c:axId val="294342264"/>
        <c:scaling>
          <c:orientation val="minMax"/>
        </c:scaling>
        <c:delete val="1"/>
        <c:axPos val="b"/>
        <c:majorTickMark val="out"/>
        <c:minorTickMark val="none"/>
        <c:tickLblPos val="nextTo"/>
        <c:crossAx val="300485648"/>
        <c:crosses val="autoZero"/>
        <c:auto val="0"/>
        <c:lblAlgn val="ctr"/>
        <c:lblOffset val="100"/>
        <c:noMultiLvlLbl val="0"/>
      </c:catAx>
      <c:valAx>
        <c:axId val="300485648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4342264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48873954199348"/>
          <c:y val="0.46998869125769577"/>
          <c:w val="0.22668812017675433"/>
          <c:h val="0.1347678001501507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Sales Tax</a:t>
            </a:r>
          </a:p>
        </c:rich>
      </c:tx>
      <c:layout>
        <c:manualLayout>
          <c:xMode val="edge"/>
          <c:yMode val="edge"/>
          <c:x val="0.45937813842401537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5295887662988972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'State Sales Tax'!$B$1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'State Sales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'State Sales Tax'!$B$4:$B$14</c:f>
              <c:numCache>
                <c:formatCode>_("$"* #,##0_);_("$"* \(#,##0\);_("$"* "-"_);_(@_)</c:formatCode>
                <c:ptCount val="11"/>
                <c:pt idx="0">
                  <c:v>31942</c:v>
                </c:pt>
                <c:pt idx="1">
                  <c:v>36810</c:v>
                </c:pt>
                <c:pt idx="2">
                  <c:v>44221</c:v>
                </c:pt>
                <c:pt idx="3">
                  <c:v>42132</c:v>
                </c:pt>
                <c:pt idx="4">
                  <c:v>36336</c:v>
                </c:pt>
                <c:pt idx="5">
                  <c:v>35749</c:v>
                </c:pt>
                <c:pt idx="6">
                  <c:v>46114</c:v>
                </c:pt>
                <c:pt idx="7">
                  <c:v>42029</c:v>
                </c:pt>
                <c:pt idx="8">
                  <c:v>43532</c:v>
                </c:pt>
                <c:pt idx="9">
                  <c:v>46852</c:v>
                </c:pt>
                <c:pt idx="10">
                  <c:v>48563</c:v>
                </c:pt>
              </c:numCache>
            </c:numRef>
          </c:val>
        </c:ser>
        <c:ser>
          <c:idx val="0"/>
          <c:order val="1"/>
          <c:tx>
            <c:strRef>
              <c:f>'State Sales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'State Sales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'State Sales Tax'!$C$4:$C$14</c:f>
              <c:numCache>
                <c:formatCode>_("$"* #,##0_);_("$"* \(#,##0\);_("$"* "-"_);_(@_)</c:formatCode>
                <c:ptCount val="11"/>
                <c:pt idx="0">
                  <c:v>73283</c:v>
                </c:pt>
                <c:pt idx="1">
                  <c:v>65000</c:v>
                </c:pt>
                <c:pt idx="2">
                  <c:v>88961</c:v>
                </c:pt>
                <c:pt idx="3">
                  <c:v>81138</c:v>
                </c:pt>
                <c:pt idx="4">
                  <c:v>72595</c:v>
                </c:pt>
                <c:pt idx="5">
                  <c:v>72811</c:v>
                </c:pt>
                <c:pt idx="6">
                  <c:v>89171</c:v>
                </c:pt>
                <c:pt idx="7">
                  <c:v>82292</c:v>
                </c:pt>
                <c:pt idx="8">
                  <c:v>81390</c:v>
                </c:pt>
                <c:pt idx="9">
                  <c:v>83500</c:v>
                </c:pt>
                <c:pt idx="10">
                  <c:v>85000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5043928"/>
        <c:axId val="345041968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'State Sales Tax'!$D$4:$D$14</c:f>
              <c:numCache>
                <c:formatCode>0.0%</c:formatCode>
                <c:ptCount val="11"/>
                <c:pt idx="0">
                  <c:v>0.43587189389080688</c:v>
                </c:pt>
                <c:pt idx="1">
                  <c:v>0.56630769230769229</c:v>
                </c:pt>
                <c:pt idx="2">
                  <c:v>0.49708299142320794</c:v>
                </c:pt>
                <c:pt idx="3">
                  <c:v>0.51926347703911857</c:v>
                </c:pt>
                <c:pt idx="4">
                  <c:v>0.50053033955506576</c:v>
                </c:pt>
                <c:pt idx="5">
                  <c:v>0.49098350523959294</c:v>
                </c:pt>
                <c:pt idx="6">
                  <c:v>0.51714122304336607</c:v>
                </c:pt>
                <c:pt idx="7">
                  <c:v>0.51073008311865065</c:v>
                </c:pt>
                <c:pt idx="8">
                  <c:v>0.53485686202236149</c:v>
                </c:pt>
                <c:pt idx="9">
                  <c:v>0.5611017964071856</c:v>
                </c:pt>
                <c:pt idx="10">
                  <c:v>0.57132941176470586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042752"/>
        <c:axId val="340069272"/>
      </c:lineChart>
      <c:catAx>
        <c:axId val="345043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7211634216944744"/>
              <c:y val="0.953455619859522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041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5041968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043928"/>
        <c:crosses val="autoZero"/>
        <c:crossBetween val="between"/>
      </c:valAx>
      <c:catAx>
        <c:axId val="345042752"/>
        <c:scaling>
          <c:orientation val="minMax"/>
        </c:scaling>
        <c:delete val="1"/>
        <c:axPos val="b"/>
        <c:majorTickMark val="out"/>
        <c:minorTickMark val="none"/>
        <c:tickLblPos val="nextTo"/>
        <c:crossAx val="340069272"/>
        <c:crosses val="autoZero"/>
        <c:auto val="0"/>
        <c:lblAlgn val="ctr"/>
        <c:lblOffset val="100"/>
        <c:noMultiLvlLbl val="0"/>
      </c:catAx>
      <c:valAx>
        <c:axId val="340069272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5042752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37620578778135"/>
          <c:y val="0.46885617214043041"/>
          <c:w val="0.21061093247588425"/>
          <c:h val="0.137032842582106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Meals Tax</a:t>
            </a:r>
          </a:p>
        </c:rich>
      </c:tx>
      <c:layout>
        <c:manualLayout>
          <c:xMode val="edge"/>
          <c:yMode val="edge"/>
          <c:x val="0.45837510865804154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27E-2"/>
          <c:y val="0.11001410437235543"/>
          <c:w val="0.6579739217652959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'Meals Tax'!$B$1</c:f>
              <c:strCache>
                <c:ptCount val="1"/>
                <c:pt idx="0">
                  <c:v>6 Months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'Meals Tax'!$A$4:$A$13</c:f>
              <c:strCache>
                <c:ptCount val="10"/>
                <c:pt idx="0">
                  <c:v>05-06</c:v>
                </c:pt>
                <c:pt idx="1">
                  <c:v>07-08</c:v>
                </c:pt>
                <c:pt idx="2">
                  <c:v>08-09</c:v>
                </c:pt>
                <c:pt idx="3">
                  <c:v>09-10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13-14</c:v>
                </c:pt>
                <c:pt idx="8">
                  <c:v>14-15</c:v>
                </c:pt>
                <c:pt idx="9">
                  <c:v>15-16</c:v>
                </c:pt>
              </c:strCache>
            </c:strRef>
          </c:cat>
          <c:val>
            <c:numRef>
              <c:f>'Meals Tax'!$B$4:$B$13</c:f>
              <c:numCache>
                <c:formatCode>_("$"* #,##0_);_("$"* \(#,##0\);_("$"* "-"_);_(@_)</c:formatCode>
                <c:ptCount val="10"/>
                <c:pt idx="0">
                  <c:v>42537</c:v>
                </c:pt>
                <c:pt idx="1">
                  <c:v>88346</c:v>
                </c:pt>
                <c:pt idx="2">
                  <c:v>87921</c:v>
                </c:pt>
                <c:pt idx="3">
                  <c:v>82950</c:v>
                </c:pt>
                <c:pt idx="4">
                  <c:v>101145</c:v>
                </c:pt>
                <c:pt idx="5">
                  <c:v>101145</c:v>
                </c:pt>
                <c:pt idx="6">
                  <c:v>136294</c:v>
                </c:pt>
                <c:pt idx="7">
                  <c:v>153878</c:v>
                </c:pt>
                <c:pt idx="8">
                  <c:v>158396</c:v>
                </c:pt>
                <c:pt idx="9">
                  <c:v>170201</c:v>
                </c:pt>
              </c:numCache>
            </c:numRef>
          </c:val>
        </c:ser>
        <c:ser>
          <c:idx val="0"/>
          <c:order val="1"/>
          <c:tx>
            <c:strRef>
              <c:f>'Meals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'Meals Tax'!$A$4:$A$13</c:f>
              <c:strCache>
                <c:ptCount val="10"/>
                <c:pt idx="0">
                  <c:v>05-06</c:v>
                </c:pt>
                <c:pt idx="1">
                  <c:v>07-08</c:v>
                </c:pt>
                <c:pt idx="2">
                  <c:v>08-09</c:v>
                </c:pt>
                <c:pt idx="3">
                  <c:v>09-10</c:v>
                </c:pt>
                <c:pt idx="4">
                  <c:v>10-11</c:v>
                </c:pt>
                <c:pt idx="5">
                  <c:v>11-12</c:v>
                </c:pt>
                <c:pt idx="6">
                  <c:v>12-13</c:v>
                </c:pt>
                <c:pt idx="7">
                  <c:v>13-14</c:v>
                </c:pt>
                <c:pt idx="8">
                  <c:v>14-15</c:v>
                </c:pt>
                <c:pt idx="9">
                  <c:v>15-16</c:v>
                </c:pt>
              </c:strCache>
            </c:strRef>
          </c:cat>
          <c:val>
            <c:numRef>
              <c:f>'Meals Tax'!$C$4:$C$13</c:f>
              <c:numCache>
                <c:formatCode>_("$"* #,##0_);_("$"* \(#,##0\);_("$"* "-"_);_(@_)</c:formatCode>
                <c:ptCount val="10"/>
                <c:pt idx="0">
                  <c:v>149840</c:v>
                </c:pt>
                <c:pt idx="1">
                  <c:v>178936</c:v>
                </c:pt>
                <c:pt idx="2">
                  <c:v>208539</c:v>
                </c:pt>
                <c:pt idx="3">
                  <c:v>183155</c:v>
                </c:pt>
                <c:pt idx="4">
                  <c:v>194610</c:v>
                </c:pt>
                <c:pt idx="5">
                  <c:v>206461</c:v>
                </c:pt>
                <c:pt idx="6">
                  <c:v>289639</c:v>
                </c:pt>
                <c:pt idx="7">
                  <c:v>301447</c:v>
                </c:pt>
                <c:pt idx="8">
                  <c:v>320000</c:v>
                </c:pt>
                <c:pt idx="9">
                  <c:v>310000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855888"/>
        <c:axId val="346854712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'Meals Tax'!$D$4:$D$13</c:f>
              <c:numCache>
                <c:formatCode>0.0%</c:formatCode>
                <c:ptCount val="10"/>
                <c:pt idx="0">
                  <c:v>0.28388280832888413</c:v>
                </c:pt>
                <c:pt idx="1">
                  <c:v>0.49372960164528101</c:v>
                </c:pt>
                <c:pt idx="2">
                  <c:v>0.42160459194683009</c:v>
                </c:pt>
                <c:pt idx="3">
                  <c:v>0.45289508885916302</c:v>
                </c:pt>
                <c:pt idx="4">
                  <c:v>0.51973177123477721</c:v>
                </c:pt>
                <c:pt idx="5">
                  <c:v>0.48989881866308893</c:v>
                </c:pt>
                <c:pt idx="6">
                  <c:v>0.47056508274092923</c:v>
                </c:pt>
                <c:pt idx="7">
                  <c:v>0.51046452610243265</c:v>
                </c:pt>
                <c:pt idx="8">
                  <c:v>0.49498750000000002</c:v>
                </c:pt>
                <c:pt idx="9">
                  <c:v>0.54903548387096779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51968"/>
        <c:axId val="346853536"/>
      </c:lineChart>
      <c:catAx>
        <c:axId val="346855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7512532597412462"/>
              <c:y val="0.953455619859522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47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6854712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5888"/>
        <c:crosses val="autoZero"/>
        <c:crossBetween val="between"/>
        <c:majorUnit val="25000"/>
      </c:valAx>
      <c:catAx>
        <c:axId val="346851968"/>
        <c:scaling>
          <c:orientation val="minMax"/>
        </c:scaling>
        <c:delete val="1"/>
        <c:axPos val="b"/>
        <c:majorTickMark val="out"/>
        <c:minorTickMark val="none"/>
        <c:tickLblPos val="nextTo"/>
        <c:crossAx val="346853536"/>
        <c:crosses val="autoZero"/>
        <c:auto val="0"/>
        <c:lblAlgn val="ctr"/>
        <c:lblOffset val="100"/>
        <c:noMultiLvlLbl val="0"/>
      </c:catAx>
      <c:valAx>
        <c:axId val="346853536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6851968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064308681672036"/>
          <c:y val="0.46885617214043041"/>
          <c:w val="0.18649517684887462"/>
          <c:h val="0.1370328425821064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Cigarette Tax</a:t>
            </a:r>
          </a:p>
        </c:rich>
      </c:tx>
      <c:layout>
        <c:manualLayout>
          <c:xMode val="edge"/>
          <c:yMode val="edge"/>
          <c:x val="0.44633906794608869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228686058174525E-2"/>
          <c:y val="0.11001410437235543"/>
          <c:w val="0.68706118355065193"/>
          <c:h val="0.79971791255289137"/>
        </c:manualLayout>
      </c:layout>
      <c:barChart>
        <c:barDir val="col"/>
        <c:grouping val="clustered"/>
        <c:varyColors val="0"/>
        <c:ser>
          <c:idx val="1"/>
          <c:order val="0"/>
          <c:tx>
            <c:v>6 Months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'Cigarette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'Cigarette Tax'!$B$4:$B$14</c:f>
              <c:numCache>
                <c:formatCode>_("$"* #,##0_);_("$"* \(#,##0\);_("$"* "-"_);_(@_)</c:formatCode>
                <c:ptCount val="11"/>
                <c:pt idx="0">
                  <c:v>22773</c:v>
                </c:pt>
                <c:pt idx="1">
                  <c:v>24150</c:v>
                </c:pt>
                <c:pt idx="2">
                  <c:v>27600</c:v>
                </c:pt>
                <c:pt idx="3">
                  <c:v>24150</c:v>
                </c:pt>
                <c:pt idx="4">
                  <c:v>24150</c:v>
                </c:pt>
                <c:pt idx="5">
                  <c:v>27600</c:v>
                </c:pt>
                <c:pt idx="6">
                  <c:v>27600</c:v>
                </c:pt>
                <c:pt idx="7">
                  <c:v>24150</c:v>
                </c:pt>
                <c:pt idx="8">
                  <c:v>24150</c:v>
                </c:pt>
                <c:pt idx="9">
                  <c:v>33334</c:v>
                </c:pt>
                <c:pt idx="10">
                  <c:v>48750</c:v>
                </c:pt>
              </c:numCache>
            </c:numRef>
          </c:val>
        </c:ser>
        <c:ser>
          <c:idx val="0"/>
          <c:order val="1"/>
          <c:tx>
            <c:strRef>
              <c:f>'Cigarette Tax'!$C$1</c:f>
              <c:strCache>
                <c:ptCount val="1"/>
                <c:pt idx="0">
                  <c:v>Actual *15-16 Represents Budgeted Amount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'Cigarette Tax'!$A$4:$A$14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'Cigarette Tax'!$C$4:$C$14</c:f>
              <c:numCache>
                <c:formatCode>_("$"* #,##0_);_("$"* \(#,##0\);_("$"* "-"_);_(@_)</c:formatCode>
                <c:ptCount val="11"/>
                <c:pt idx="0">
                  <c:v>38319</c:v>
                </c:pt>
                <c:pt idx="1">
                  <c:v>51750</c:v>
                </c:pt>
                <c:pt idx="2">
                  <c:v>58650</c:v>
                </c:pt>
                <c:pt idx="3">
                  <c:v>48300</c:v>
                </c:pt>
                <c:pt idx="4">
                  <c:v>44850</c:v>
                </c:pt>
                <c:pt idx="5">
                  <c:v>55200</c:v>
                </c:pt>
                <c:pt idx="6">
                  <c:v>58650</c:v>
                </c:pt>
                <c:pt idx="7">
                  <c:v>48300</c:v>
                </c:pt>
                <c:pt idx="8">
                  <c:v>72934</c:v>
                </c:pt>
                <c:pt idx="9">
                  <c:v>55000</c:v>
                </c:pt>
                <c:pt idx="10">
                  <c:v>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298576"/>
        <c:axId val="295297400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'Cigarette Tax'!$D$4:$D$14</c:f>
              <c:numCache>
                <c:formatCode>0.0%</c:formatCode>
                <c:ptCount val="11"/>
                <c:pt idx="0">
                  <c:v>0.59430047756987392</c:v>
                </c:pt>
                <c:pt idx="1">
                  <c:v>0.46666666666666667</c:v>
                </c:pt>
                <c:pt idx="2">
                  <c:v>0.47058823529411764</c:v>
                </c:pt>
                <c:pt idx="3">
                  <c:v>0.5</c:v>
                </c:pt>
                <c:pt idx="4">
                  <c:v>0.53846153846153844</c:v>
                </c:pt>
                <c:pt idx="5">
                  <c:v>0.5</c:v>
                </c:pt>
                <c:pt idx="6">
                  <c:v>0.47058823529411764</c:v>
                </c:pt>
                <c:pt idx="7">
                  <c:v>0.5</c:v>
                </c:pt>
                <c:pt idx="8">
                  <c:v>0.3311212877396002</c:v>
                </c:pt>
                <c:pt idx="9">
                  <c:v>0.60607272727272732</c:v>
                </c:pt>
                <c:pt idx="10">
                  <c:v>0.84051724137931039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297792"/>
        <c:axId val="346851576"/>
      </c:lineChart>
      <c:catAx>
        <c:axId val="295298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Fiscal Year</a:t>
                </a:r>
              </a:p>
            </c:rich>
          </c:tx>
          <c:layout>
            <c:manualLayout>
              <c:xMode val="edge"/>
              <c:yMode val="edge"/>
              <c:x val="0.38214642884269695"/>
              <c:y val="0.953455619859522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974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5297400"/>
        <c:scaling>
          <c:orientation val="minMax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98576"/>
        <c:crosses val="autoZero"/>
        <c:crossBetween val="between"/>
      </c:valAx>
      <c:catAx>
        <c:axId val="295297792"/>
        <c:scaling>
          <c:orientation val="minMax"/>
        </c:scaling>
        <c:delete val="1"/>
        <c:axPos val="b"/>
        <c:majorTickMark val="out"/>
        <c:minorTickMark val="none"/>
        <c:tickLblPos val="nextTo"/>
        <c:crossAx val="346851576"/>
        <c:crosses val="autoZero"/>
        <c:auto val="0"/>
        <c:lblAlgn val="ctr"/>
        <c:lblOffset val="100"/>
        <c:noMultiLvlLbl val="0"/>
      </c:catAx>
      <c:valAx>
        <c:axId val="346851576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297792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12754555198285"/>
          <c:y val="0.48357870894677241"/>
          <c:w val="0.16907824222936763"/>
          <c:h val="0.156285390713476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General Fund - First Six Month Revenues as Compared to Budget</a:t>
            </a:r>
          </a:p>
        </c:rich>
      </c:tx>
      <c:layout>
        <c:manualLayout>
          <c:xMode val="edge"/>
          <c:yMode val="edge"/>
          <c:x val="0.23436969785109313"/>
          <c:y val="9.4030254414919452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13E-2"/>
          <c:y val="0.11001410437235543"/>
          <c:w val="0.75827482447342065"/>
          <c:h val="0.77433004231311753"/>
        </c:manualLayout>
      </c:layout>
      <c:barChart>
        <c:barDir val="col"/>
        <c:grouping val="clustered"/>
        <c:varyColors val="0"/>
        <c:ser>
          <c:idx val="1"/>
          <c:order val="0"/>
          <c:tx>
            <c:v>6 Months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('09-10'!$A$5,'09-10'!$A$7,'09-10'!$A$8,'09-10'!$A$12,'09-10'!$A$16,'09-10'!$A$17)</c:f>
              <c:strCache>
                <c:ptCount val="6"/>
                <c:pt idx="0">
                  <c:v>Utility Tax</c:v>
                </c:pt>
                <c:pt idx="1">
                  <c:v>Personal Property Taxes</c:v>
                </c:pt>
                <c:pt idx="2">
                  <c:v>Real Estate Taxes</c:v>
                </c:pt>
                <c:pt idx="3">
                  <c:v>State Sales Tax</c:v>
                </c:pt>
                <c:pt idx="4">
                  <c:v>Meals Tax</c:v>
                </c:pt>
                <c:pt idx="5">
                  <c:v>Cigarette Tax</c:v>
                </c:pt>
              </c:strCache>
            </c:strRef>
          </c:cat>
          <c:val>
            <c:numRef>
              <c:f>('15-16'!$B$5,'15-16'!$B$7,'15-16'!$B$8,'15-16'!$B$12,'15-16'!$B$15,'15-16'!$B$16)</c:f>
              <c:numCache>
                <c:formatCode>_("$"* #,##0_);_("$"* \(#,##0\);_("$"* "-"_);_(@_)</c:formatCode>
                <c:ptCount val="6"/>
                <c:pt idx="0">
                  <c:v>46296</c:v>
                </c:pt>
                <c:pt idx="1">
                  <c:v>61451</c:v>
                </c:pt>
                <c:pt idx="2">
                  <c:v>176964</c:v>
                </c:pt>
                <c:pt idx="3">
                  <c:v>48563</c:v>
                </c:pt>
                <c:pt idx="4">
                  <c:v>170201</c:v>
                </c:pt>
                <c:pt idx="5">
                  <c:v>48750</c:v>
                </c:pt>
              </c:numCache>
            </c:numRef>
          </c:val>
        </c:ser>
        <c:ser>
          <c:idx val="0"/>
          <c:order val="1"/>
          <c:tx>
            <c:v>Budget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('09-10'!$A$5,'09-10'!$A$7,'09-10'!$A$8,'09-10'!$A$12,'09-10'!$A$16,'09-10'!$A$17)</c:f>
              <c:strCache>
                <c:ptCount val="6"/>
                <c:pt idx="0">
                  <c:v>Utility Tax</c:v>
                </c:pt>
                <c:pt idx="1">
                  <c:v>Personal Property Taxes</c:v>
                </c:pt>
                <c:pt idx="2">
                  <c:v>Real Estate Taxes</c:v>
                </c:pt>
                <c:pt idx="3">
                  <c:v>State Sales Tax</c:v>
                </c:pt>
                <c:pt idx="4">
                  <c:v>Meals Tax</c:v>
                </c:pt>
                <c:pt idx="5">
                  <c:v>Cigarette Tax</c:v>
                </c:pt>
              </c:strCache>
            </c:strRef>
          </c:cat>
          <c:val>
            <c:numRef>
              <c:f>('15-16'!$B$5,'15-16'!$B$7,'15-16'!$B$8,'15-16'!$B$12,'15-16'!$B$15,'15-16'!$B$16)</c:f>
              <c:numCache>
                <c:formatCode>_("$"* #,##0_);_("$"* \(#,##0\);_("$"* "-"_);_(@_)</c:formatCode>
                <c:ptCount val="6"/>
                <c:pt idx="0">
                  <c:v>46296</c:v>
                </c:pt>
                <c:pt idx="1">
                  <c:v>61451</c:v>
                </c:pt>
                <c:pt idx="2">
                  <c:v>176964</c:v>
                </c:pt>
                <c:pt idx="3">
                  <c:v>48563</c:v>
                </c:pt>
                <c:pt idx="4">
                  <c:v>170201</c:v>
                </c:pt>
                <c:pt idx="5">
                  <c:v>48750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00144"/>
        <c:axId val="295300536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val>
            <c:numRef>
              <c:f>('15-16'!$C$5,'15-16'!$C$7,'15-16'!$C$8,'15-16'!$C$12,'15-16'!$C$15,'15-16'!$C$16)</c:f>
              <c:numCache>
                <c:formatCode>0%</c:formatCode>
                <c:ptCount val="6"/>
                <c:pt idx="0">
                  <c:v>0.51439999999999997</c:v>
                </c:pt>
                <c:pt idx="1">
                  <c:v>0.93107575757575756</c:v>
                </c:pt>
                <c:pt idx="2">
                  <c:v>0.93138947368421054</c:v>
                </c:pt>
                <c:pt idx="3">
                  <c:v>0.57132941176470586</c:v>
                </c:pt>
                <c:pt idx="4">
                  <c:v>0.54903548387096779</c:v>
                </c:pt>
                <c:pt idx="5">
                  <c:v>0.84051724137931039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536088"/>
        <c:axId val="299594352"/>
      </c:lineChart>
      <c:catAx>
        <c:axId val="295300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Revenue Source</a:t>
                </a:r>
              </a:p>
            </c:rich>
          </c:tx>
          <c:layout>
            <c:manualLayout>
              <c:xMode val="edge"/>
              <c:yMode val="edge"/>
              <c:x val="0.40822466452907102"/>
              <c:y val="0.952045184925654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300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95300536"/>
        <c:scaling>
          <c:orientation val="minMax"/>
          <c:max val="325000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95300144"/>
        <c:crosses val="autoZero"/>
        <c:crossBetween val="between"/>
        <c:majorUnit val="25000"/>
      </c:valAx>
      <c:catAx>
        <c:axId val="341536088"/>
        <c:scaling>
          <c:orientation val="minMax"/>
        </c:scaling>
        <c:delete val="1"/>
        <c:axPos val="b"/>
        <c:majorTickMark val="out"/>
        <c:minorTickMark val="none"/>
        <c:tickLblPos val="nextTo"/>
        <c:crossAx val="299594352"/>
        <c:crosses val="autoZero"/>
        <c:auto val="0"/>
        <c:lblAlgn val="ctr"/>
        <c:lblOffset val="100"/>
        <c:noMultiLvlLbl val="0"/>
      </c:catAx>
      <c:valAx>
        <c:axId val="299594352"/>
        <c:scaling>
          <c:orientation val="minMax"/>
          <c:max val="1.1000000000000001"/>
        </c:scaling>
        <c:delete val="0"/>
        <c:axPos val="r"/>
        <c:numFmt formatCode="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41536088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446014169073196"/>
          <c:y val="0.45784543325526933"/>
          <c:w val="9.8504952712045513E-2"/>
          <c:h val="8.665105386416865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General Fund - First Six Month Expenditures as Compared to Year-end Total</a:t>
            </a:r>
          </a:p>
        </c:rich>
      </c:tx>
      <c:layout>
        <c:manualLayout>
          <c:xMode val="edge"/>
          <c:yMode val="edge"/>
          <c:x val="0.20862586609953501"/>
          <c:y val="1.97461231842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3370110330993"/>
          <c:y val="0.11001410437235543"/>
          <c:w val="0.60782347041123375"/>
          <c:h val="0.832157968970380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'Expendatures - All Fiscal Years'!$B$1</c:f>
              <c:strCache>
                <c:ptCount val="1"/>
                <c:pt idx="0">
                  <c:v>First 6 Months Expendatures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'Expendatures - All Fiscal Years'!$A$4:$A$14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'Expendatures - All Fiscal Years'!$B$4:$B$14</c:f>
              <c:numCache>
                <c:formatCode>_("$"* #,##0.00_);_("$"* \(#,##0.00\);_("$"* "-"??_);_(@_)</c:formatCode>
                <c:ptCount val="11"/>
                <c:pt idx="0">
                  <c:v>392882</c:v>
                </c:pt>
                <c:pt idx="1">
                  <c:v>445805</c:v>
                </c:pt>
                <c:pt idx="2">
                  <c:v>487741</c:v>
                </c:pt>
                <c:pt idx="3">
                  <c:v>527202</c:v>
                </c:pt>
                <c:pt idx="4">
                  <c:v>588123</c:v>
                </c:pt>
                <c:pt idx="5">
                  <c:v>566934</c:v>
                </c:pt>
                <c:pt idx="6">
                  <c:v>619112</c:v>
                </c:pt>
                <c:pt idx="7">
                  <c:v>591274</c:v>
                </c:pt>
                <c:pt idx="8">
                  <c:v>787729</c:v>
                </c:pt>
                <c:pt idx="9">
                  <c:v>936699</c:v>
                </c:pt>
                <c:pt idx="10">
                  <c:v>740445</c:v>
                </c:pt>
              </c:numCache>
            </c:numRef>
          </c:val>
        </c:ser>
        <c:ser>
          <c:idx val="0"/>
          <c:order val="1"/>
          <c:tx>
            <c:strRef>
              <c:f>'Expendatures - All Fiscal Years'!$C$1</c:f>
              <c:strCache>
                <c:ptCount val="1"/>
                <c:pt idx="0">
                  <c:v>Total for the Year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'Expendatures - All Fiscal Years'!$A$4:$A$14</c:f>
              <c:strCache>
                <c:ptCount val="11"/>
                <c:pt idx="0">
                  <c:v>05-06</c:v>
                </c:pt>
                <c:pt idx="1">
                  <c:v>06-07</c:v>
                </c:pt>
                <c:pt idx="2">
                  <c:v>07-08</c:v>
                </c:pt>
                <c:pt idx="3">
                  <c:v>08-09</c:v>
                </c:pt>
                <c:pt idx="4">
                  <c:v>09-10</c:v>
                </c:pt>
                <c:pt idx="5">
                  <c:v>10-11</c:v>
                </c:pt>
                <c:pt idx="6">
                  <c:v>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  <c:pt idx="10">
                  <c:v>15-16</c:v>
                </c:pt>
              </c:strCache>
            </c:strRef>
          </c:cat>
          <c:val>
            <c:numRef>
              <c:f>'Expendatures - All Fiscal Years'!$C$4:$C$14</c:f>
              <c:numCache>
                <c:formatCode>_("$"* #,##0.00_);_("$"* \(#,##0.00\);_("$"* "-"??_);_(@_)</c:formatCode>
                <c:ptCount val="11"/>
                <c:pt idx="0">
                  <c:v>795450</c:v>
                </c:pt>
                <c:pt idx="1">
                  <c:v>868960</c:v>
                </c:pt>
                <c:pt idx="2">
                  <c:v>1155070</c:v>
                </c:pt>
                <c:pt idx="3">
                  <c:v>1066164</c:v>
                </c:pt>
                <c:pt idx="4">
                  <c:v>1249063</c:v>
                </c:pt>
                <c:pt idx="5">
                  <c:v>1344490</c:v>
                </c:pt>
                <c:pt idx="6">
                  <c:v>1569239</c:v>
                </c:pt>
                <c:pt idx="7">
                  <c:v>1849828</c:v>
                </c:pt>
                <c:pt idx="8">
                  <c:v>1693071</c:v>
                </c:pt>
                <c:pt idx="9">
                  <c:v>1913871</c:v>
                </c:pt>
                <c:pt idx="10">
                  <c:v>1726006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205144"/>
        <c:axId val="301202008"/>
      </c:barChart>
      <c:lineChart>
        <c:grouping val="standard"/>
        <c:varyColors val="0"/>
        <c:ser>
          <c:idx val="2"/>
          <c:order val="2"/>
          <c:tx>
            <c:strRef>
              <c:f>'Expendatures - All Fiscal Years'!$D$1</c:f>
              <c:strCache>
                <c:ptCount val="1"/>
                <c:pt idx="0">
                  <c:v>% of Total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'Expendatures - All Fiscal Years'!$A$2:$A$12</c:f>
              <c:strCache>
                <c:ptCount val="11"/>
                <c:pt idx="0">
                  <c:v>03-04</c:v>
                </c:pt>
                <c:pt idx="1">
                  <c:v>04-05</c:v>
                </c:pt>
                <c:pt idx="2">
                  <c:v>05-06</c:v>
                </c:pt>
                <c:pt idx="3">
                  <c:v>06-07</c:v>
                </c:pt>
                <c:pt idx="4">
                  <c:v>07-08</c:v>
                </c:pt>
                <c:pt idx="5">
                  <c:v>08-09</c:v>
                </c:pt>
                <c:pt idx="6">
                  <c:v>09-10</c:v>
                </c:pt>
                <c:pt idx="7">
                  <c:v>10-11</c:v>
                </c:pt>
                <c:pt idx="8">
                  <c:v>11-12</c:v>
                </c:pt>
                <c:pt idx="9">
                  <c:v>12-13</c:v>
                </c:pt>
                <c:pt idx="10">
                  <c:v>13-14</c:v>
                </c:pt>
              </c:strCache>
            </c:strRef>
          </c:cat>
          <c:val>
            <c:numRef>
              <c:f>'Expendatures - All Fiscal Years'!$D$4:$D$14</c:f>
              <c:numCache>
                <c:formatCode>0.0%</c:formatCode>
                <c:ptCount val="11"/>
                <c:pt idx="0">
                  <c:v>0.49391162235212771</c:v>
                </c:pt>
                <c:pt idx="1">
                  <c:v>0.51303282084330692</c:v>
                </c:pt>
                <c:pt idx="2">
                  <c:v>0.42226098851151878</c:v>
                </c:pt>
                <c:pt idx="3">
                  <c:v>0.4944849010096008</c:v>
                </c:pt>
                <c:pt idx="4">
                  <c:v>0.47085135017208901</c:v>
                </c:pt>
                <c:pt idx="5">
                  <c:v>0.42167215821612658</c:v>
                </c:pt>
                <c:pt idx="6">
                  <c:v>0.39453008751375668</c:v>
                </c:pt>
                <c:pt idx="7">
                  <c:v>0.31963728519624529</c:v>
                </c:pt>
                <c:pt idx="8">
                  <c:v>0.46526637099093893</c:v>
                </c:pt>
                <c:pt idx="9">
                  <c:v>0.48942640334693405</c:v>
                </c:pt>
                <c:pt idx="10">
                  <c:v>0.42899329434544259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03968"/>
        <c:axId val="301206320"/>
      </c:lineChart>
      <c:catAx>
        <c:axId val="301205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2020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1202008"/>
        <c:scaling>
          <c:orientation val="minMax"/>
          <c:max val="2000000"/>
        </c:scaling>
        <c:delete val="0"/>
        <c:axPos val="l"/>
        <c:numFmt formatCode="_(&quot;$&quot;* #,##0.00_);_(&quot;$&quot;* \(#,##0.00\);_(&quot;$&quot;* &quot;-&quot;??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205144"/>
        <c:crosses val="autoZero"/>
        <c:crossBetween val="between"/>
        <c:majorUnit val="100000"/>
      </c:valAx>
      <c:catAx>
        <c:axId val="301203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206320"/>
        <c:crosses val="autoZero"/>
        <c:auto val="0"/>
        <c:lblAlgn val="ctr"/>
        <c:lblOffset val="100"/>
        <c:noMultiLvlLbl val="0"/>
      </c:catAx>
      <c:valAx>
        <c:axId val="301206320"/>
        <c:scaling>
          <c:orientation val="minMax"/>
          <c:max val="1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203968"/>
        <c:crosses val="max"/>
        <c:crossBetween val="between"/>
        <c:majorUnit val="0.05"/>
      </c:valAx>
      <c:spPr>
        <a:solidFill>
          <a:srgbClr val="C0C0C0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8617363344051439"/>
          <c:y val="0.4847112117780295"/>
          <c:w val="0.20900321543408362"/>
          <c:h val="8.9467723669309163E-2"/>
        </c:manualLayout>
      </c:layout>
      <c:overlay val="0"/>
      <c:spPr>
        <a:noFill/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General Fund - First Six Month Expenditures as Compared to Budget</a:t>
            </a:r>
          </a:p>
        </c:rich>
      </c:tx>
      <c:layout>
        <c:manualLayout>
          <c:xMode val="edge"/>
          <c:yMode val="edge"/>
          <c:x val="0.23570720064839296"/>
          <c:y val="1.97460460885012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249749247743213E-2"/>
          <c:y val="0.11001410437235543"/>
          <c:w val="0.64393179538615863"/>
          <c:h val="0.61777150916784229"/>
        </c:manualLayout>
      </c:layout>
      <c:barChart>
        <c:barDir val="col"/>
        <c:grouping val="clustered"/>
        <c:varyColors val="0"/>
        <c:ser>
          <c:idx val="1"/>
          <c:order val="0"/>
          <c:tx>
            <c:v>First 6 Months Expendatures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('2009-10'!$A$2,'2009-10'!$A$3,'2009-10'!$A$4,'2009-10'!$A$5,'2009-10'!$A$6,'2009-10'!$A$7,'2009-10'!$A$12,'2009-10'!$A$13,'2009-10'!$A$14)</c:f>
              <c:strCache>
                <c:ptCount val="9"/>
                <c:pt idx="0">
                  <c:v>Legislative</c:v>
                </c:pt>
                <c:pt idx="1">
                  <c:v>Legal</c:v>
                </c:pt>
                <c:pt idx="2">
                  <c:v>General Management</c:v>
                </c:pt>
                <c:pt idx="3">
                  <c:v>Planning &amp; Community Development</c:v>
                </c:pt>
                <c:pt idx="4">
                  <c:v>Public Works &amp; Property Maintenance</c:v>
                </c:pt>
                <c:pt idx="5">
                  <c:v>Police</c:v>
                </c:pt>
                <c:pt idx="6">
                  <c:v>Refuse Collection</c:v>
                </c:pt>
                <c:pt idx="7">
                  <c:v>Capital Projects</c:v>
                </c:pt>
                <c:pt idx="8">
                  <c:v>Non-departmental</c:v>
                </c:pt>
              </c:strCache>
            </c:strRef>
          </c:cat>
          <c:val>
            <c:numRef>
              <c:f>('2015-16'!$B$2:$B$7,'2015-16'!$B$11:$B$13)</c:f>
              <c:numCache>
                <c:formatCode>_("$"* #,##0_);_("$"* \(#,##0\);_("$"* "-"_);_(@_)</c:formatCode>
                <c:ptCount val="9"/>
                <c:pt idx="0">
                  <c:v>10511</c:v>
                </c:pt>
                <c:pt idx="1">
                  <c:v>6326</c:v>
                </c:pt>
                <c:pt idx="2">
                  <c:v>158045</c:v>
                </c:pt>
                <c:pt idx="3">
                  <c:v>38912</c:v>
                </c:pt>
                <c:pt idx="4">
                  <c:v>88946</c:v>
                </c:pt>
                <c:pt idx="5">
                  <c:v>239957</c:v>
                </c:pt>
                <c:pt idx="6">
                  <c:v>38118</c:v>
                </c:pt>
                <c:pt idx="7">
                  <c:v>955</c:v>
                </c:pt>
                <c:pt idx="8">
                  <c:v>139087</c:v>
                </c:pt>
              </c:numCache>
            </c:numRef>
          </c:val>
        </c:ser>
        <c:ser>
          <c:idx val="0"/>
          <c:order val="1"/>
          <c:tx>
            <c:v>Budget</c:v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('2009-10'!$A$2,'2009-10'!$A$3,'2009-10'!$A$4,'2009-10'!$A$5,'2009-10'!$A$6,'2009-10'!$A$7,'2009-10'!$A$12,'2009-10'!$A$13,'2009-10'!$A$14)</c:f>
              <c:strCache>
                <c:ptCount val="9"/>
                <c:pt idx="0">
                  <c:v>Legislative</c:v>
                </c:pt>
                <c:pt idx="1">
                  <c:v>Legal</c:v>
                </c:pt>
                <c:pt idx="2">
                  <c:v>General Management</c:v>
                </c:pt>
                <c:pt idx="3">
                  <c:v>Planning &amp; Community Development</c:v>
                </c:pt>
                <c:pt idx="4">
                  <c:v>Public Works &amp; Property Maintenance</c:v>
                </c:pt>
                <c:pt idx="5">
                  <c:v>Police</c:v>
                </c:pt>
                <c:pt idx="6">
                  <c:v>Refuse Collection</c:v>
                </c:pt>
                <c:pt idx="7">
                  <c:v>Capital Projects</c:v>
                </c:pt>
                <c:pt idx="8">
                  <c:v>Non-departmental</c:v>
                </c:pt>
              </c:strCache>
            </c:strRef>
          </c:cat>
          <c:val>
            <c:numRef>
              <c:f>('2015-16'!$C$2:$C$7,'2015-16'!$C$11:$C$13)</c:f>
              <c:numCache>
                <c:formatCode>_("$"* #,##0_);_("$"* \(#,##0\);_("$"* "-"_);_(@_)</c:formatCode>
                <c:ptCount val="9"/>
                <c:pt idx="0">
                  <c:v>33800</c:v>
                </c:pt>
                <c:pt idx="1">
                  <c:v>28250</c:v>
                </c:pt>
                <c:pt idx="2">
                  <c:v>268794</c:v>
                </c:pt>
                <c:pt idx="3">
                  <c:v>78640</c:v>
                </c:pt>
                <c:pt idx="4">
                  <c:v>165603</c:v>
                </c:pt>
                <c:pt idx="5">
                  <c:v>546524</c:v>
                </c:pt>
                <c:pt idx="6">
                  <c:v>76000</c:v>
                </c:pt>
                <c:pt idx="7">
                  <c:v>340860</c:v>
                </c:pt>
                <c:pt idx="8">
                  <c:v>157985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1201616"/>
        <c:axId val="301200048"/>
      </c:barChart>
      <c:lineChart>
        <c:grouping val="standard"/>
        <c:varyColors val="0"/>
        <c:ser>
          <c:idx val="2"/>
          <c:order val="2"/>
          <c:tx>
            <c:v>% of Total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('2009-10'!$A$2,'2009-10'!$A$3,'2009-10'!$A$4,'2009-10'!$A$5,'2009-10'!$A$6,'2009-10'!$A$7,'2009-10'!$A$12,'2009-10'!$A$13,'2009-10'!$A$14)</c:f>
              <c:strCache>
                <c:ptCount val="9"/>
                <c:pt idx="0">
                  <c:v>Legislative</c:v>
                </c:pt>
                <c:pt idx="1">
                  <c:v>Legal</c:v>
                </c:pt>
                <c:pt idx="2">
                  <c:v>General Management</c:v>
                </c:pt>
                <c:pt idx="3">
                  <c:v>Planning &amp; Community Development</c:v>
                </c:pt>
                <c:pt idx="4">
                  <c:v>Public Works &amp; Property Maintenance</c:v>
                </c:pt>
                <c:pt idx="5">
                  <c:v>Police</c:v>
                </c:pt>
                <c:pt idx="6">
                  <c:v>Refuse Collection</c:v>
                </c:pt>
                <c:pt idx="7">
                  <c:v>Capital Projects</c:v>
                </c:pt>
                <c:pt idx="8">
                  <c:v>Non-departmental</c:v>
                </c:pt>
              </c:strCache>
            </c:strRef>
          </c:cat>
          <c:val>
            <c:numRef>
              <c:f>('2015-16'!$D$2:$D$7,'2015-16'!$D$11:$D$13)</c:f>
              <c:numCache>
                <c:formatCode>0.0%</c:formatCode>
                <c:ptCount val="9"/>
                <c:pt idx="0">
                  <c:v>0.31097633136094677</c:v>
                </c:pt>
                <c:pt idx="1">
                  <c:v>0.22392920353982301</c:v>
                </c:pt>
                <c:pt idx="2">
                  <c:v>0.58797815427427691</c:v>
                </c:pt>
                <c:pt idx="3">
                  <c:v>0.49481180061037638</c:v>
                </c:pt>
                <c:pt idx="4">
                  <c:v>0.53710379642880868</c:v>
                </c:pt>
                <c:pt idx="5">
                  <c:v>0.43906031574093729</c:v>
                </c:pt>
                <c:pt idx="6">
                  <c:v>0.50155263157894736</c:v>
                </c:pt>
                <c:pt idx="7">
                  <c:v>2.8017367834301471E-3</c:v>
                </c:pt>
                <c:pt idx="8">
                  <c:v>0.88038104883375001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1201224"/>
        <c:axId val="301202792"/>
      </c:lineChart>
      <c:catAx>
        <c:axId val="3012016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2700000" vert="horz" anchor="t" anchorCtr="0"/>
          <a:lstStyle/>
          <a:p>
            <a:pPr>
              <a:defRPr baseline="0"/>
            </a:pPr>
            <a:endParaRPr lang="en-US"/>
          </a:p>
        </c:txPr>
        <c:crossAx val="30120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01200048"/>
        <c:scaling>
          <c:orientation val="minMax"/>
          <c:max val="400000"/>
        </c:scaling>
        <c:delete val="0"/>
        <c:axPos val="l"/>
        <c:numFmt formatCode="_(&quot;$&quot;* #,##0_);_(&quot;$&quot;* \(#,##0\);_(&quot;$&quot;* &quot;-&quot;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201616"/>
        <c:crosses val="autoZero"/>
        <c:crossBetween val="between"/>
        <c:majorUnit val="25000"/>
      </c:valAx>
      <c:catAx>
        <c:axId val="301201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202792"/>
        <c:crosses val="autoZero"/>
        <c:auto val="0"/>
        <c:lblAlgn val="ctr"/>
        <c:lblOffset val="100"/>
        <c:noMultiLvlLbl val="0"/>
      </c:catAx>
      <c:valAx>
        <c:axId val="301202792"/>
        <c:scaling>
          <c:orientation val="minMax"/>
        </c:scaling>
        <c:delete val="0"/>
        <c:axPos val="r"/>
        <c:numFmt formatCode="0.0%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01201224"/>
        <c:crosses val="max"/>
        <c:crossBetween val="between"/>
        <c:maj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55897501142699"/>
          <c:y val="0.39539422326307572"/>
          <c:w val="0.18043382481139592"/>
          <c:h val="7.298985167837623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33C65C-06E7-468D-A5DE-BE9541043E39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B8AE03-FE24-459C-AC0D-BCD0ACF0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53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265014" y="0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94FFEFB-F158-4085-B0CE-6F534B9E5A83}" type="datetimeFigureOut">
              <a:rPr lang="en-US"/>
              <a:pPr>
                <a:defRPr/>
              </a:pPr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30482" y="3330420"/>
            <a:ext cx="7435436" cy="315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265014" y="6658443"/>
            <a:ext cx="4029282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1B73C9DD-3B28-4818-80D1-BA1135B82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92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7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1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53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60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6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3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53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6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7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9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3C9DD-3B28-4818-80D1-BA1135B82C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AE67B-07A7-4282-8B61-1228BCB8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F80F0-1344-4DEE-8C2F-F35B22171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8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763A7-6FA6-4ADA-BEDD-33BDDA3AA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3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6D69-ADB3-488C-9977-4081B027B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B5D2E-CEE6-4B13-982B-442B66A64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30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3BBED-8681-4A3E-9847-F553C466CA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5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9F2C7-3054-435F-88C5-47C4ED892B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7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5A95E-AE59-4A7B-B0E6-BF1C767CE9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D9B50-E5EF-457B-B654-BD0AC7440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2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8F28-D6C4-4A3E-A778-0316837142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6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32F93-98B4-4ED8-946A-7624DCF04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9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81BAE-1995-412D-80C1-08879CD4E5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5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15BF4-2129-4C1F-99FA-6CDF8FAA43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Financial Report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First Six Months of Fiscal Year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2015-2016</a:t>
            </a:r>
          </a:p>
        </p:txBody>
      </p:sp>
      <p:sp>
        <p:nvSpPr>
          <p:cNvPr id="20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743E7-D9F7-4530-8B76-FC3C1553329C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61" y="4216654"/>
            <a:ext cx="278227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26C1CA-FEB8-49A1-B593-75C060A3391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6086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6F299A-60CE-4CC1-AAC7-9DBF813DC29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4004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Water Fund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 smtClean="0"/>
              <a:t>Revenues are on pace to meet or exceed budget.</a:t>
            </a:r>
          </a:p>
          <a:p>
            <a:endParaRPr lang="en-US" sz="2400" dirty="0"/>
          </a:p>
          <a:p>
            <a:r>
              <a:rPr lang="en-US" sz="2400" dirty="0" smtClean="0"/>
              <a:t>Water sales are approximately $3,400 behind last year at this point.</a:t>
            </a:r>
          </a:p>
          <a:p>
            <a:endParaRPr lang="en-US" sz="2400" dirty="0"/>
          </a:p>
          <a:p>
            <a:r>
              <a:rPr lang="en-US" sz="2400" dirty="0" smtClean="0"/>
              <a:t>Expenses </a:t>
            </a:r>
            <a:r>
              <a:rPr lang="en-US" sz="2400" dirty="0" smtClean="0"/>
              <a:t>are on pace to come in less than budgeted.</a:t>
            </a:r>
          </a:p>
          <a:p>
            <a:pPr>
              <a:buFontTx/>
              <a:buNone/>
            </a:pPr>
            <a:endParaRPr lang="en-US" sz="9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AAA35E-61ED-4F6A-AFE3-69EB479E108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 smtClean="0"/>
              <a:t>Water Fund (continued)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400" dirty="0" smtClean="0"/>
              <a:t>By the end of the fiscal year we will have collected enough revenue to cover operating, maintenance and debt service, but we should anticipate a “loss” due to depreciation.</a:t>
            </a:r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56EA7E8-97F5-4986-ABDE-74AF9712BA02}" type="slidenum">
              <a:rPr lang="en-US" sz="1400"/>
              <a:pPr algn="r" eaLnBrk="1" hangingPunct="1"/>
              <a:t>13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FA6EE1-A3A0-45F0-8415-13DAF341CBA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7279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B1D5BE-6500-47E9-871D-EECA3CB7FE2C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754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Summary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800" dirty="0" smtClean="0"/>
              <a:t>The Town’s revenue collections are strong.</a:t>
            </a:r>
          </a:p>
          <a:p>
            <a:pPr>
              <a:buFontTx/>
              <a:buNone/>
            </a:pPr>
            <a:endParaRPr lang="en-US" sz="900" dirty="0" smtClean="0"/>
          </a:p>
          <a:p>
            <a:r>
              <a:rPr lang="en-US" sz="2800" dirty="0" smtClean="0"/>
              <a:t>We anticipate that our actual year-end revenues will be greater than the amount budgeted</a:t>
            </a:r>
          </a:p>
          <a:p>
            <a:pPr>
              <a:buFontTx/>
              <a:buNone/>
            </a:pPr>
            <a:endParaRPr lang="en-US" sz="900" dirty="0" smtClean="0"/>
          </a:p>
          <a:p>
            <a:r>
              <a:rPr lang="en-US" sz="2800" dirty="0" smtClean="0"/>
              <a:t>Management will continue to watch revenues and expenditures closely</a:t>
            </a:r>
          </a:p>
          <a:p>
            <a:r>
              <a:rPr lang="en-US" sz="2800" dirty="0" smtClean="0"/>
              <a:t>The Town’s overall financial condition remains sound</a:t>
            </a:r>
          </a:p>
          <a:p>
            <a:endParaRPr lang="en-US" sz="2800" dirty="0" smtClean="0"/>
          </a:p>
          <a:p>
            <a:pPr>
              <a:buFontTx/>
              <a:buNone/>
            </a:pPr>
            <a:endParaRPr lang="en-US" sz="900" dirty="0" smtClean="0"/>
          </a:p>
          <a:p>
            <a:pPr>
              <a:buFontTx/>
              <a:buNone/>
            </a:pPr>
            <a:endParaRPr lang="en-US" sz="9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964D0E-8EC0-482B-85D1-4C944C24A64D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Draft </a:t>
            </a:r>
            <a:r>
              <a:rPr lang="en-US" b="1" dirty="0" smtClean="0"/>
              <a:t>2016 </a:t>
            </a:r>
            <a:r>
              <a:rPr lang="en-US" b="1" dirty="0" smtClean="0"/>
              <a:t>Budget Calendar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024982"/>
              </p:ext>
            </p:extLst>
          </p:nvPr>
        </p:nvGraphicFramePr>
        <p:xfrm>
          <a:off x="1828800" y="685800"/>
          <a:ext cx="5181600" cy="60198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2153"/>
                <a:gridCol w="3889447"/>
              </a:tblGrid>
              <a:tr h="3227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Date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Event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81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January 26, 2016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Manager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briefs Council on the year-to-date revenues and expenses.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Presents final draft of the budget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calendar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February 9,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Manager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discusses 15-16 revenue projections with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Council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February 24,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Planning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Commission provides Manager its input on the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CIP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March 2016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Manager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working on the development of the draft 16-17 budget and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CIP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7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April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Council/Manager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holds work session on the Manager’s budget and CIP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proposals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May 2,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Manager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submits (delivers) to Council his 16-17 budget and CIP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proposals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6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May 10,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Council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discusses budget and CIP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proposal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8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>
                          <a:solidFill>
                            <a:schemeClr val="tx1"/>
                          </a:solidFill>
                          <a:effectLst/>
                        </a:rPr>
                        <a:t>May 24, 2016</a:t>
                      </a:r>
                      <a:endParaRPr lang="en-US" sz="1200" kern="100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Council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conducts necessary public hearings; after public hearings Council discusses budget and CIP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Proposals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4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June 14, 2016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Council </a:t>
                      </a:r>
                      <a:r>
                        <a:rPr lang="en-US" sz="1200" kern="1000" baseline="0" dirty="0">
                          <a:solidFill>
                            <a:schemeClr val="tx1"/>
                          </a:solidFill>
                          <a:effectLst/>
                        </a:rPr>
                        <a:t>adopts budget and </a:t>
                      </a:r>
                      <a:r>
                        <a:rPr lang="en-US" sz="1200" kern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CIP</a:t>
                      </a:r>
                      <a:endParaRPr lang="en-US" sz="1200" kern="100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492" marR="484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Introduction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Revenue collections </a:t>
            </a:r>
            <a:r>
              <a:rPr lang="en-US" sz="2400" dirty="0" smtClean="0"/>
              <a:t>this year are 2% ahead of last year. 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All revenues are ahead of last year with the exception of Real Estate Tax which is behind last year’s collection rate, but is on pace with previous years.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Expenses are </a:t>
            </a:r>
            <a:r>
              <a:rPr lang="en-US" sz="2400" dirty="0" smtClean="0"/>
              <a:t>less than last year in both funds.  </a:t>
            </a:r>
            <a:endParaRPr lang="en-US" sz="2400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9B06ED-A51D-4290-8A77-048DF9CBC852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3E6383-4470-4165-9B63-3423D78F2AE2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633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4F2520-69DB-4892-B107-E8278F1F3E0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875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20F40D-62AE-4A32-BE49-94239E5A435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673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C87A3-DC77-4629-ABAC-768BC615B72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6297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02BAE5-64B1-46C5-978B-62EABAF40D2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135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600CEB-A530-47CC-9511-2E1BF14D69B1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627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E5005-1C8A-4F24-9B7B-E29CF8D78BD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782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342</Words>
  <Application>Microsoft Office PowerPoint</Application>
  <PresentationFormat>On-screen Show (4:3)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Financial Report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 Fund</vt:lpstr>
      <vt:lpstr>Water Fund (continued)</vt:lpstr>
      <vt:lpstr>PowerPoint Presentation</vt:lpstr>
      <vt:lpstr>PowerPoint Presentation</vt:lpstr>
      <vt:lpstr>Summary</vt:lpstr>
      <vt:lpstr>PowerPoint Presentation</vt:lpstr>
    </vt:vector>
  </TitlesOfParts>
  <Company>Town of Windsor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mstallings</dc:creator>
  <cp:lastModifiedBy>GIS1</cp:lastModifiedBy>
  <cp:revision>54</cp:revision>
  <cp:lastPrinted>2015-01-27T21:06:50Z</cp:lastPrinted>
  <dcterms:created xsi:type="dcterms:W3CDTF">2010-01-25T21:33:00Z</dcterms:created>
  <dcterms:modified xsi:type="dcterms:W3CDTF">2016-01-20T15:25:10Z</dcterms:modified>
</cp:coreProperties>
</file>